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2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413" r:id="rId11"/>
    <p:sldId id="271" r:id="rId12"/>
    <p:sldId id="624" r:id="rId13"/>
    <p:sldId id="544" r:id="rId14"/>
    <p:sldId id="625" r:id="rId15"/>
    <p:sldId id="417" r:id="rId16"/>
    <p:sldId id="287" r:id="rId17"/>
    <p:sldId id="298" r:id="rId18"/>
    <p:sldId id="498" r:id="rId19"/>
    <p:sldId id="500" r:id="rId20"/>
    <p:sldId id="501" r:id="rId21"/>
    <p:sldId id="502" r:id="rId22"/>
    <p:sldId id="503" r:id="rId23"/>
    <p:sldId id="504" r:id="rId24"/>
    <p:sldId id="653" r:id="rId25"/>
    <p:sldId id="627" r:id="rId26"/>
    <p:sldId id="652" r:id="rId27"/>
    <p:sldId id="671" r:id="rId28"/>
    <p:sldId id="300" r:id="rId29"/>
    <p:sldId id="646" r:id="rId30"/>
    <p:sldId id="647" r:id="rId31"/>
    <p:sldId id="650" r:id="rId32"/>
    <p:sldId id="651" r:id="rId33"/>
    <p:sldId id="323" r:id="rId34"/>
    <p:sldId id="324" r:id="rId35"/>
    <p:sldId id="564" r:id="rId36"/>
    <p:sldId id="634" r:id="rId37"/>
    <p:sldId id="569" r:id="rId38"/>
    <p:sldId id="474" r:id="rId39"/>
    <p:sldId id="565" r:id="rId40"/>
    <p:sldId id="666" r:id="rId41"/>
    <p:sldId id="289" r:id="rId42"/>
    <p:sldId id="659" r:id="rId43"/>
    <p:sldId id="660" r:id="rId44"/>
    <p:sldId id="655" r:id="rId45"/>
    <p:sldId id="332" r:id="rId46"/>
    <p:sldId id="572" r:id="rId47"/>
    <p:sldId id="574" r:id="rId48"/>
    <p:sldId id="636" r:id="rId49"/>
    <p:sldId id="637" r:id="rId50"/>
    <p:sldId id="638" r:id="rId51"/>
    <p:sldId id="639" r:id="rId52"/>
    <p:sldId id="457" r:id="rId53"/>
    <p:sldId id="346" r:id="rId54"/>
    <p:sldId id="347" r:id="rId55"/>
    <p:sldId id="361" r:id="rId56"/>
    <p:sldId id="467" r:id="rId57"/>
    <p:sldId id="575" r:id="rId58"/>
    <p:sldId id="576" r:id="rId59"/>
    <p:sldId id="586" r:id="rId60"/>
    <p:sldId id="291" r:id="rId61"/>
    <p:sldId id="642" r:id="rId62"/>
    <p:sldId id="358" r:id="rId63"/>
    <p:sldId id="588" r:id="rId64"/>
    <p:sldId id="591" r:id="rId65"/>
    <p:sldId id="673" r:id="rId66"/>
    <p:sldId id="674" r:id="rId67"/>
    <p:sldId id="675" r:id="rId68"/>
    <p:sldId id="534" r:id="rId69"/>
    <p:sldId id="528" r:id="rId70"/>
    <p:sldId id="530" r:id="rId71"/>
    <p:sldId id="458" r:id="rId72"/>
    <p:sldId id="672" r:id="rId73"/>
    <p:sldId id="290" r:id="rId74"/>
    <p:sldId id="601" r:id="rId75"/>
    <p:sldId id="480" r:id="rId76"/>
    <p:sldId id="657" r:id="rId77"/>
    <p:sldId id="479" r:id="rId78"/>
    <p:sldId id="656" r:id="rId79"/>
    <p:sldId id="516" r:id="rId80"/>
    <p:sldId id="293" r:id="rId81"/>
    <p:sldId id="598" r:id="rId82"/>
    <p:sldId id="600" r:id="rId83"/>
    <p:sldId id="619" r:id="rId84"/>
    <p:sldId id="620" r:id="rId85"/>
    <p:sldId id="621" r:id="rId86"/>
    <p:sldId id="560" r:id="rId87"/>
    <p:sldId id="632" r:id="rId88"/>
    <p:sldId id="640" r:id="rId89"/>
    <p:sldId id="641" r:id="rId90"/>
    <p:sldId id="643" r:id="rId91"/>
    <p:sldId id="644" r:id="rId92"/>
    <p:sldId id="645" r:id="rId93"/>
    <p:sldId id="604" r:id="rId94"/>
    <p:sldId id="605" r:id="rId95"/>
    <p:sldId id="617" r:id="rId96"/>
    <p:sldId id="606" r:id="rId97"/>
    <p:sldId id="607" r:id="rId98"/>
    <p:sldId id="608" r:id="rId99"/>
    <p:sldId id="609" r:id="rId100"/>
    <p:sldId id="610" r:id="rId101"/>
    <p:sldId id="611" r:id="rId102"/>
    <p:sldId id="612" r:id="rId103"/>
    <p:sldId id="618" r:id="rId104"/>
    <p:sldId id="613" r:id="rId105"/>
    <p:sldId id="614" r:id="rId106"/>
    <p:sldId id="615" r:id="rId107"/>
    <p:sldId id="616" r:id="rId108"/>
    <p:sldId id="661" r:id="rId109"/>
    <p:sldId id="662" r:id="rId110"/>
    <p:sldId id="663" r:id="rId1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2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76180" autoAdjust="0"/>
  </p:normalViewPr>
  <p:slideViewPr>
    <p:cSldViewPr snapToGrid="0">
      <p:cViewPr varScale="1">
        <p:scale>
          <a:sx n="85" d="100"/>
          <a:sy n="85" d="100"/>
        </p:scale>
        <p:origin x="1236" y="60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image" Target="../media/image80.emf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9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15/07/2015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49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185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484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23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0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381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98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7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99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4772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899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4963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474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9474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retrvaailler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183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Appel à la communauté </a:t>
            </a:r>
            <a:r>
              <a:rPr lang="fr-FR" dirty="0" err="1" smtClean="0"/>
              <a:t>infovis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3029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Passage à l’échelle, taille de traces, dimensions -&gt; modèle micro</a:t>
            </a:r>
          </a:p>
          <a:p>
            <a:r>
              <a:rPr lang="fr-FR" dirty="0" smtClean="0"/>
              <a:t>Garantir </a:t>
            </a:r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0" dirty="0" smtClean="0"/>
              <a:t> solutions: réduire </a:t>
            </a:r>
            <a:r>
              <a:rPr lang="fr-FR" baseline="0" dirty="0" err="1" smtClean="0"/>
              <a:t>complexity</a:t>
            </a:r>
            <a:r>
              <a:rPr lang="fr-FR" baseline="0" dirty="0" smtClean="0"/>
              <a:t> -&gt; changer les méthodes</a:t>
            </a:r>
          </a:p>
          <a:p>
            <a:r>
              <a:rPr lang="fr-FR" baseline="0" dirty="0" smtClean="0"/>
              <a:t>Réduire le temps de calcul en tirant parti des ressources de calcul</a:t>
            </a:r>
          </a:p>
          <a:p>
            <a:r>
              <a:rPr lang="fr-FR" baseline="0" dirty="0" err="1" smtClean="0"/>
              <a:t>Plusiuers</a:t>
            </a:r>
            <a:r>
              <a:rPr lang="fr-FR" baseline="0" dirty="0" smtClean="0"/>
              <a:t> solutions : </a:t>
            </a:r>
            <a:r>
              <a:rPr lang="fr-FR" baseline="0" dirty="0" err="1" smtClean="0"/>
              <a:t>algo</a:t>
            </a:r>
            <a:endParaRPr lang="fr-FR" baseline="0" dirty="0" smtClean="0"/>
          </a:p>
          <a:p>
            <a:r>
              <a:rPr lang="fr-FR" baseline="0" dirty="0" smtClean="0"/>
              <a:t>Outil</a:t>
            </a:r>
          </a:p>
          <a:p>
            <a:r>
              <a:rPr lang="fr-FR" baseline="0" dirty="0" smtClean="0"/>
              <a:t>Lecture trace, etc.</a:t>
            </a:r>
          </a:p>
          <a:p>
            <a:r>
              <a:rPr lang="fr-FR" baseline="0" dirty="0" err="1" smtClean="0"/>
              <a:t>Rédultat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prélim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8882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8974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8142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574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15/07/2015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15/07/2015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15/07/2015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15/07/2015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15/07/2015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15/07/2015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15/07/2015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15/07/2015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15/07/2015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15/07/2015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15/07/2015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15/07/2015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15/07/2015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15/07/2015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15/07/2015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emf"/><Relationship Id="rId4" Type="http://schemas.openxmlformats.org/officeDocument/2006/relationships/package" Target="../embeddings/Dessin_Microsoft_Visio4.vsd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3.png"/><Relationship Id="rId7" Type="http://schemas.openxmlformats.org/officeDocument/2006/relationships/image" Target="../media/image5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16.png"/><Relationship Id="rId10" Type="http://schemas.openxmlformats.org/officeDocument/2006/relationships/image" Target="../media/image55.jpeg"/><Relationship Id="rId4" Type="http://schemas.openxmlformats.org/officeDocument/2006/relationships/image" Target="../media/image51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0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1.emf"/><Relationship Id="rId4" Type="http://schemas.openxmlformats.org/officeDocument/2006/relationships/package" Target="../embeddings/Dessin_Microsoft_Visio7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3.emf"/><Relationship Id="rId4" Type="http://schemas.openxmlformats.org/officeDocument/2006/relationships/package" Target="../embeddings/Dessin_Microsoft_Visio8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4.emf"/><Relationship Id="rId4" Type="http://schemas.openxmlformats.org/officeDocument/2006/relationships/package" Target="../embeddings/Dessin_Microsoft_Visio9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5.emf"/><Relationship Id="rId4" Type="http://schemas.openxmlformats.org/officeDocument/2006/relationships/package" Target="../embeddings/Dessin_Microsoft_Visio10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6.emf"/><Relationship Id="rId4" Type="http://schemas.openxmlformats.org/officeDocument/2006/relationships/package" Target="../embeddings/Dessin_Microsoft_Visio11.vsd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7.emf"/><Relationship Id="rId4" Type="http://schemas.openxmlformats.org/officeDocument/2006/relationships/package" Target="../embeddings/Dessin_Microsoft_Visio12.vsdx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9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8.emf"/><Relationship Id="rId11" Type="http://schemas.openxmlformats.org/officeDocument/2006/relationships/image" Target="../media/image64.png"/><Relationship Id="rId5" Type="http://schemas.openxmlformats.org/officeDocument/2006/relationships/package" Target="../embeddings/Dessin_Microsoft_Visio13.vsdx"/><Relationship Id="rId10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9.wmf"/><Relationship Id="rId4" Type="http://schemas.openxmlformats.org/officeDocument/2006/relationships/package" Target="../embeddings/Dessin_Microsoft_Visio14.vsdx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1.png"/><Relationship Id="rId7" Type="http://schemas.openxmlformats.org/officeDocument/2006/relationships/image" Target="../media/image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7.emf"/><Relationship Id="rId5" Type="http://schemas.openxmlformats.org/officeDocument/2006/relationships/package" Target="../embeddings/Dessin_Microsoft_Visio16.vsdx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0.emf"/><Relationship Id="rId5" Type="http://schemas.openxmlformats.org/officeDocument/2006/relationships/package" Target="../embeddings/Dessin_Microsoft_Visio17.vsdx"/><Relationship Id="rId4" Type="http://schemas.openxmlformats.org/officeDocument/2006/relationships/image" Target="../media/image8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1.emf"/><Relationship Id="rId4" Type="http://schemas.openxmlformats.org/officeDocument/2006/relationships/package" Target="../embeddings/Dessin_Microsoft_Visio18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package" Target="../embeddings/Dessin_Microsoft_Visio24.vsdx"/><Relationship Id="rId18" Type="http://schemas.openxmlformats.org/officeDocument/2006/relationships/package" Target="../embeddings/Dessin_Microsoft_Visio27.vsdx"/><Relationship Id="rId3" Type="http://schemas.openxmlformats.org/officeDocument/2006/relationships/package" Target="../embeddings/Dessin_Microsoft_Visio19.vsdx"/><Relationship Id="rId7" Type="http://schemas.openxmlformats.org/officeDocument/2006/relationships/package" Target="../embeddings/Dessin_Microsoft_Visio21.vsdx"/><Relationship Id="rId12" Type="http://schemas.openxmlformats.org/officeDocument/2006/relationships/image" Target="../media/image85.emf"/><Relationship Id="rId17" Type="http://schemas.openxmlformats.org/officeDocument/2006/relationships/image" Target="../media/image87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Dessin_Microsoft_Visio26.vsdx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2.emf"/><Relationship Id="rId11" Type="http://schemas.openxmlformats.org/officeDocument/2006/relationships/package" Target="../embeddings/Dessin_Microsoft_Visio23.vsdx"/><Relationship Id="rId5" Type="http://schemas.openxmlformats.org/officeDocument/2006/relationships/package" Target="../embeddings/Dessin_Microsoft_Visio20.vsdx"/><Relationship Id="rId15" Type="http://schemas.openxmlformats.org/officeDocument/2006/relationships/package" Target="../embeddings/Dessin_Microsoft_Visio25.vsdx"/><Relationship Id="rId10" Type="http://schemas.openxmlformats.org/officeDocument/2006/relationships/image" Target="../media/image84.emf"/><Relationship Id="rId19" Type="http://schemas.openxmlformats.org/officeDocument/2006/relationships/image" Target="../media/image88.emf"/><Relationship Id="rId4" Type="http://schemas.openxmlformats.org/officeDocument/2006/relationships/image" Target="../media/image80.emf"/><Relationship Id="rId9" Type="http://schemas.openxmlformats.org/officeDocument/2006/relationships/package" Target="../embeddings/Dessin_Microsoft_Visio22.vsdx"/><Relationship Id="rId14" Type="http://schemas.openxmlformats.org/officeDocument/2006/relationships/image" Target="../media/image8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28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29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30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31.vsd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90.emf"/><Relationship Id="rId4" Type="http://schemas.openxmlformats.org/officeDocument/2006/relationships/package" Target="../embeddings/Dessin_Microsoft_Visio32.vsdx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notesSlide" Target="../notesSlides/notesSlide43.xml"/><Relationship Id="rId7" Type="http://schemas.openxmlformats.org/officeDocument/2006/relationships/package" Target="../embeddings/Dessin_Microsoft_Visio3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.png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33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9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Dessin_Microsoft_Visio36.vsdx"/><Relationship Id="rId5" Type="http://schemas.openxmlformats.org/officeDocument/2006/relationships/image" Target="../media/image93.emf"/><Relationship Id="rId10" Type="http://schemas.openxmlformats.org/officeDocument/2006/relationships/image" Target="../media/image89.png"/><Relationship Id="rId4" Type="http://schemas.openxmlformats.org/officeDocument/2006/relationships/package" Target="../embeddings/Dessin_Microsoft_Visio35.vsd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8.png"/><Relationship Id="rId5" Type="http://schemas.openxmlformats.org/officeDocument/2006/relationships/image" Target="../media/image97.emf"/><Relationship Id="rId4" Type="http://schemas.openxmlformats.org/officeDocument/2006/relationships/package" Target="../embeddings/Dessin_Microsoft_Visio37.vsd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8.png"/><Relationship Id="rId5" Type="http://schemas.openxmlformats.org/officeDocument/2006/relationships/image" Target="../media/image97.emf"/><Relationship Id="rId4" Type="http://schemas.openxmlformats.org/officeDocument/2006/relationships/package" Target="../embeddings/Dessin_Microsoft_Visio38.vsd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8.png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39.vsdx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3" Type="http://schemas.openxmlformats.org/officeDocument/2006/relationships/image" Target="../media/image16.png"/><Relationship Id="rId7" Type="http://schemas.openxmlformats.org/officeDocument/2006/relationships/image" Target="../media/image106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30.png"/><Relationship Id="rId5" Type="http://schemas.openxmlformats.org/officeDocument/2006/relationships/image" Target="../media/image53.png"/><Relationship Id="rId10" Type="http://schemas.openxmlformats.org/officeDocument/2006/relationships/image" Target="../media/image108.png"/><Relationship Id="rId4" Type="http://schemas.openxmlformats.org/officeDocument/2006/relationships/image" Target="../media/image52.png"/><Relationship Id="rId9" Type="http://schemas.microsoft.com/office/2007/relationships/hdphoto" Target="../media/hdphoto5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3" Type="http://schemas.openxmlformats.org/officeDocument/2006/relationships/image" Target="../media/image16.png"/><Relationship Id="rId7" Type="http://schemas.openxmlformats.org/officeDocument/2006/relationships/image" Target="../media/image106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30.png"/><Relationship Id="rId5" Type="http://schemas.openxmlformats.org/officeDocument/2006/relationships/image" Target="../media/image53.png"/><Relationship Id="rId10" Type="http://schemas.openxmlformats.org/officeDocument/2006/relationships/image" Target="../media/image108.png"/><Relationship Id="rId4" Type="http://schemas.openxmlformats.org/officeDocument/2006/relationships/image" Target="../media/image52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3" Type="http://schemas.openxmlformats.org/officeDocument/2006/relationships/image" Target="../media/image16.png"/><Relationship Id="rId7" Type="http://schemas.openxmlformats.org/officeDocument/2006/relationships/image" Target="../media/image106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30.png"/><Relationship Id="rId5" Type="http://schemas.openxmlformats.org/officeDocument/2006/relationships/image" Target="../media/image53.png"/><Relationship Id="rId10" Type="http://schemas.openxmlformats.org/officeDocument/2006/relationships/image" Target="../media/image108.png"/><Relationship Id="rId4" Type="http://schemas.openxmlformats.org/officeDocument/2006/relationships/image" Target="../media/image52.png"/><Relationship Id="rId9" Type="http://schemas.microsoft.com/office/2007/relationships/hdphoto" Target="../media/hdphoto5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11.emf"/><Relationship Id="rId4" Type="http://schemas.openxmlformats.org/officeDocument/2006/relationships/oleObject" Target="../embeddings/oleObject1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4.png"/><Relationship Id="rId5" Type="http://schemas.openxmlformats.org/officeDocument/2006/relationships/image" Target="../media/image113.emf"/><Relationship Id="rId4" Type="http://schemas.openxmlformats.org/officeDocument/2006/relationships/package" Target="../embeddings/Dessin_Microsoft_Visio40.vsd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5.png"/><Relationship Id="rId5" Type="http://schemas.openxmlformats.org/officeDocument/2006/relationships/image" Target="../media/image94.emf"/><Relationship Id="rId4" Type="http://schemas.openxmlformats.org/officeDocument/2006/relationships/package" Target="../embeddings/Dessin_Microsoft_Visio41.vsd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16.emf"/><Relationship Id="rId4" Type="http://schemas.openxmlformats.org/officeDocument/2006/relationships/oleObject" Target="../embeddings/oleObject2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package" Target="../embeddings/Dessin_Microsoft_Visio42.vsdx"/><Relationship Id="rId7" Type="http://schemas.openxmlformats.org/officeDocument/2006/relationships/image" Target="../media/image98.png"/><Relationship Id="rId12" Type="http://schemas.openxmlformats.org/officeDocument/2006/relationships/image" Target="../media/image1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7.emf"/><Relationship Id="rId11" Type="http://schemas.openxmlformats.org/officeDocument/2006/relationships/package" Target="../embeddings/Dessin_Microsoft_Visio43.vsdx"/><Relationship Id="rId5" Type="http://schemas.openxmlformats.org/officeDocument/2006/relationships/image" Target="../media/image115.png"/><Relationship Id="rId10" Type="http://schemas.openxmlformats.org/officeDocument/2006/relationships/image" Target="../media/image14.png"/><Relationship Id="rId4" Type="http://schemas.openxmlformats.org/officeDocument/2006/relationships/image" Target="../media/image94.emf"/><Relationship Id="rId9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0.png"/><Relationship Id="rId4" Type="http://schemas.openxmlformats.org/officeDocument/2006/relationships/image" Target="../media/image39.png"/><Relationship Id="rId9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7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2.png"/><Relationship Id="rId4" Type="http://schemas.openxmlformats.org/officeDocument/2006/relationships/image" Target="../media/image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3.png"/><Relationship Id="rId5" Type="http://schemas.openxmlformats.org/officeDocument/2006/relationships/image" Target="../media/image25.emf"/><Relationship Id="rId4" Type="http://schemas.openxmlformats.org/officeDocument/2006/relationships/package" Target="../embeddings/Dessin_Microsoft_Visio45.vsdx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3.png"/><Relationship Id="rId5" Type="http://schemas.openxmlformats.org/officeDocument/2006/relationships/image" Target="../media/image25.emf"/><Relationship Id="rId4" Type="http://schemas.openxmlformats.org/officeDocument/2006/relationships/package" Target="../embeddings/Dessin_Microsoft_Visio46.vs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3" Type="http://schemas.openxmlformats.org/officeDocument/2006/relationships/image" Target="../media/image125.jpe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6.png"/><Relationship Id="rId5" Type="http://schemas.openxmlformats.org/officeDocument/2006/relationships/image" Target="../media/image124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2474" y="1025912"/>
            <a:ext cx="8019047" cy="1728439"/>
          </a:xfrm>
          <a:ln w="79375">
            <a:noFill/>
          </a:ln>
        </p:spPr>
        <p:txBody>
          <a:bodyPr anchor="ctr">
            <a:noAutofit/>
          </a:bodyPr>
          <a:lstStyle/>
          <a:p>
            <a:r>
              <a:rPr lang="fr-FR" sz="4000" b="1" dirty="0" err="1" smtClean="0">
                <a:latin typeface="+mn-lt"/>
              </a:rPr>
              <a:t>Spatiotemporal</a:t>
            </a:r>
            <a:r>
              <a:rPr lang="fr-FR" sz="4000" b="1" dirty="0" smtClean="0">
                <a:latin typeface="+mn-lt"/>
              </a:rPr>
              <a:t> </a:t>
            </a:r>
            <a:r>
              <a:rPr lang="fr-FR" sz="4000" b="1" dirty="0" err="1" smtClean="0">
                <a:latin typeface="+mn-lt"/>
              </a:rPr>
              <a:t>Aggregation</a:t>
            </a:r>
            <a:r>
              <a:rPr lang="fr-FR" sz="4000" b="1" dirty="0" smtClean="0">
                <a:latin typeface="+mn-lt"/>
              </a:rPr>
              <a:t> for </a:t>
            </a:r>
            <a:r>
              <a:rPr lang="fr-FR" sz="4000" b="1" dirty="0" err="1" smtClean="0">
                <a:latin typeface="+mn-lt"/>
              </a:rPr>
              <a:t>Execution</a:t>
            </a:r>
            <a:r>
              <a:rPr lang="fr-FR" sz="4000" b="1" dirty="0" smtClean="0">
                <a:latin typeface="+mn-lt"/>
              </a:rPr>
              <a:t> Trace </a:t>
            </a:r>
            <a:r>
              <a:rPr lang="fr-FR" sz="4000" b="1" dirty="0" err="1" smtClean="0">
                <a:latin typeface="+mn-lt"/>
              </a:rPr>
              <a:t>Visualization</a:t>
            </a:r>
            <a:endParaRPr lang="fr-FR" sz="4000" b="1" dirty="0"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33689" y="3746810"/>
            <a:ext cx="8451281" cy="908418"/>
          </a:xfrm>
        </p:spPr>
        <p:txBody>
          <a:bodyPr>
            <a:normAutofit/>
          </a:bodyPr>
          <a:lstStyle/>
          <a:p>
            <a:r>
              <a:rPr lang="fr-FR" sz="2400" b="1" dirty="0">
                <a:latin typeface="Aller" panose="02000503030000020004" pitchFamily="2" charset="0"/>
              </a:rPr>
              <a:t>Damien </a:t>
            </a:r>
            <a:r>
              <a:rPr lang="fr-FR" sz="2400" b="1" dirty="0" err="1" smtClean="0">
                <a:latin typeface="Aller" panose="02000503030000020004" pitchFamily="2" charset="0"/>
              </a:rPr>
              <a:t>Dosimont</a:t>
            </a:r>
            <a:r>
              <a:rPr lang="fr-FR" sz="2400" b="1" dirty="0" smtClean="0">
                <a:latin typeface="Aller" panose="02000503030000020004" pitchFamily="2" charset="0"/>
              </a:rPr>
              <a:t> </a:t>
            </a:r>
            <a:r>
              <a:rPr lang="fr-FR" sz="2400" b="1" dirty="0" smtClean="0">
                <a:latin typeface="Aller" panose="02000503030000020004" pitchFamily="2" charset="0"/>
              </a:rPr>
              <a:t>, </a:t>
            </a:r>
            <a:r>
              <a:rPr lang="fr-FR" sz="2400" dirty="0" smtClean="0">
                <a:latin typeface="Aller" panose="02000503030000020004" pitchFamily="2" charset="0"/>
              </a:rPr>
              <a:t>Guillaume Huard, Jean-Marc Vincent</a:t>
            </a:r>
            <a:endParaRPr lang="fr-FR" sz="2400" dirty="0" smtClean="0">
              <a:latin typeface="Aller" panose="02000503030000020004" pitchFamily="2" charset="0"/>
            </a:endParaRPr>
          </a:p>
          <a:p>
            <a:r>
              <a:rPr lang="fr-FR" i="1" dirty="0" smtClean="0">
                <a:latin typeface="Aller" panose="02000503030000020004" pitchFamily="2" charset="0"/>
              </a:rPr>
              <a:t>first.last@imag.fr</a:t>
            </a:r>
            <a:endParaRPr lang="fr-FR" i="1" dirty="0">
              <a:latin typeface="Aller" panose="02000503030000020004" pitchFamily="2" charset="0"/>
            </a:endParaRPr>
          </a:p>
          <a:p>
            <a:endParaRPr lang="fr-FR" b="1" dirty="0">
              <a:latin typeface="Aller" panose="02000503030000020004" pitchFamily="2" charset="0"/>
            </a:endParaRPr>
          </a:p>
        </p:txBody>
      </p:sp>
      <p:pic>
        <p:nvPicPr>
          <p:cNvPr id="7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726" y="5845854"/>
            <a:ext cx="1444492" cy="6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6854842" y="5858131"/>
            <a:ext cx="569661" cy="8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7544871" y="5980457"/>
            <a:ext cx="1299503" cy="3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Résultat de recherche d'images pour &quot;li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9748" name="Picture 4" descr="http://www-clips.imag.fr/geod/User/jean.caelen/Logo_Lig_littl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246" y="5831104"/>
            <a:ext cx="739140" cy="63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" y="0"/>
            <a:ext cx="9144000" cy="160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3" y="6705600"/>
            <a:ext cx="9144000" cy="160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5636939" y="3350941"/>
            <a:ext cx="6858002" cy="1561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-3354523" y="3355841"/>
            <a:ext cx="6858002" cy="16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28160" y="1633860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2154557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54557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633860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05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34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[Ben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It]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527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6736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64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24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90" y="2380036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close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first</a:t>
                </a:r>
                <a:endParaRPr lang="fr-FR" sz="2000" dirty="0"/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552565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80625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4164589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558807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93476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402861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72792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762782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70347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424866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921404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421099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90702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623099"/>
            <a:ext cx="523669" cy="5019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878546"/>
            <a:ext cx="1312141" cy="82549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714145"/>
            <a:ext cx="1253581" cy="57033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600282" y="38023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418322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60426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4037079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4024712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7102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860632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47446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64843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77584" y="409785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72124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715600" y="3942871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3287792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771978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6187644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6239338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533550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5335382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533423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/>
              <a:t>Constraint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continuous</a:t>
            </a:r>
            <a:r>
              <a:rPr lang="fr-FR" sz="2400" b="1" dirty="0" smtClean="0"/>
              <a:t> time </a:t>
            </a:r>
            <a:r>
              <a:rPr lang="fr-FR" sz="2400" b="1" dirty="0" err="1" smtClean="0"/>
              <a:t>intervals</a:t>
            </a:r>
            <a:endParaRPr lang="fr-FR" sz="2400" b="1" dirty="0" smtClean="0"/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08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16349"/>
              </p:ext>
            </p:extLst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09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885572"/>
              </p:ext>
            </p:extLst>
          </p:nvPr>
        </p:nvGraphicFramePr>
        <p:xfrm>
          <a:off x="1156469" y="1972209"/>
          <a:ext cx="7191665" cy="4273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8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6469" y="1972209"/>
                        <a:ext cx="7191665" cy="4273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Discretize</a:t>
            </a:r>
            <a:r>
              <a:rPr lang="fr-FR" sz="3200" dirty="0" smtClean="0"/>
              <a:t> and </a:t>
            </a:r>
            <a:r>
              <a:rPr lang="fr-FR" sz="3200" dirty="0" err="1" smtClean="0"/>
              <a:t>fill</a:t>
            </a:r>
            <a:r>
              <a:rPr lang="fr-FR" sz="3200" dirty="0" smtClean="0"/>
              <a:t> the </a:t>
            </a:r>
            <a:r>
              <a:rPr lang="fr-FR" sz="3200" dirty="0" err="1" smtClean="0"/>
              <a:t>microscopic</a:t>
            </a:r>
            <a:r>
              <a:rPr lang="fr-FR" sz="3200" dirty="0" smtClean="0"/>
              <a:t> model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1438782" y="5326308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047180" y="534387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3299654" y="53455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4521289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5833935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146581" y="53265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3927616" y="5653914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38" name="Connecteur droit 37"/>
          <p:cNvCxnSpPr/>
          <p:nvPr/>
        </p:nvCxnSpPr>
        <p:spPr>
          <a:xfrm>
            <a:off x="1438782" y="3953933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24614" y="401927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44" name="ZoneTexte 43"/>
          <p:cNvSpPr txBox="1"/>
          <p:nvPr/>
        </p:nvSpPr>
        <p:spPr>
          <a:xfrm>
            <a:off x="1025650" y="442127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024614" y="478393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8" name="ZoneTexte 47"/>
          <p:cNvSpPr txBox="1"/>
          <p:nvPr/>
        </p:nvSpPr>
        <p:spPr>
          <a:xfrm rot="16200000">
            <a:off x="536623" y="4348098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752300" y="3420533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748594" y="1674458"/>
            <a:ext cx="114073" cy="1288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1752580" y="1684867"/>
            <a:ext cx="483883" cy="127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748593" y="1684631"/>
            <a:ext cx="2218387" cy="930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156469" y="1327790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</a:t>
            </a:r>
            <a:r>
              <a:rPr lang="fr-FR" sz="1400" dirty="0" smtClean="0"/>
              <a:t> calls</a:t>
            </a:r>
            <a:endParaRPr lang="en-US" sz="1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7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Choice</a:t>
            </a:r>
            <a:r>
              <a:rPr lang="fr-FR" dirty="0" smtClean="0"/>
              <a:t> of the </a:t>
            </a:r>
            <a:r>
              <a:rPr lang="fr-FR" dirty="0" err="1" smtClean="0"/>
              <a:t>metrics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4589179" y="2006266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Average</a:t>
            </a:r>
            <a:r>
              <a:rPr lang="fr-FR" sz="1600" b="1" dirty="0" smtClean="0"/>
              <a:t> state duration</a:t>
            </a:r>
            <a:endParaRPr lang="fr-FR" sz="1600" b="1" dirty="0"/>
          </a:p>
        </p:txBody>
      </p:sp>
      <p:sp>
        <p:nvSpPr>
          <p:cNvPr id="23" name="Rectangle 22"/>
          <p:cNvSpPr/>
          <p:nvPr/>
        </p:nvSpPr>
        <p:spPr>
          <a:xfrm>
            <a:off x="2536147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781105" y="3463501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3128063" y="3465904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3473055" y="3463501"/>
            <a:ext cx="748011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2781105" y="4863737"/>
            <a:ext cx="1316329" cy="584554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3315504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2781105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4097434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2781105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2984448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sp>
        <p:nvSpPr>
          <p:cNvPr id="75" name="Rectangle 74"/>
          <p:cNvSpPr/>
          <p:nvPr/>
        </p:nvSpPr>
        <p:spPr>
          <a:xfrm>
            <a:off x="4818616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5063574" y="3463501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5410532" y="3465904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5755524" y="3463501"/>
            <a:ext cx="748011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5063574" y="4863737"/>
            <a:ext cx="1316329" cy="584554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</a:rPr>
              <a:t>(d1+d2+p1*d3)/3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5019058" y="4089695"/>
            <a:ext cx="14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d1 + d2  +  p1*d3</a:t>
            </a:r>
            <a:endParaRPr lang="fr-FR" sz="12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5597973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5063574" y="3329275"/>
            <a:ext cx="0" cy="78893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6379903" y="3329275"/>
            <a:ext cx="0" cy="78893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5063574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5266917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5063574" y="3924417"/>
            <a:ext cx="210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5410532" y="3924417"/>
            <a:ext cx="210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5755524" y="3924417"/>
            <a:ext cx="6243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2542180" y="2006266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Event occurrences</a:t>
            </a:r>
            <a:endParaRPr lang="fr-FR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071767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/>
              <p:cNvSpPr/>
              <p:nvPr/>
            </p:nvSpPr>
            <p:spPr>
              <a:xfrm>
                <a:off x="7316725" y="4863737"/>
                <a:ext cx="1316329" cy="584554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725" y="4863737"/>
                <a:ext cx="1316329" cy="584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851124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7316725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633053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7316725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520068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7316725" y="3463501"/>
            <a:ext cx="344492" cy="3370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668040" y="3463501"/>
            <a:ext cx="297454" cy="2602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972316" y="3595784"/>
            <a:ext cx="178230" cy="124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8157369" y="3595784"/>
            <a:ext cx="179662" cy="124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337031" y="3453574"/>
            <a:ext cx="296022" cy="2842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7316725" y="3924417"/>
            <a:ext cx="1316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7316725" y="3626846"/>
            <a:ext cx="1316329" cy="76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7224046" y="2006266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Variable </a:t>
            </a:r>
            <a:r>
              <a:rPr lang="fr-FR" sz="1600" b="1" dirty="0" err="1" smtClean="0"/>
              <a:t>mean</a:t>
            </a:r>
            <a:endParaRPr lang="fr-FR" sz="16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2854177" y="4086029"/>
            <a:ext cx="14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1  +   1  +       1</a:t>
            </a:r>
            <a:endParaRPr lang="fr-FR" sz="1200" dirty="0"/>
          </a:p>
        </p:txBody>
      </p:sp>
      <p:sp>
        <p:nvSpPr>
          <p:cNvPr id="2" name="ZoneTexte 1"/>
          <p:cNvSpPr txBox="1"/>
          <p:nvPr/>
        </p:nvSpPr>
        <p:spPr>
          <a:xfrm>
            <a:off x="7200941" y="389603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</a:t>
            </a:r>
            <a:endParaRPr lang="fr-FR" sz="1400" dirty="0"/>
          </a:p>
        </p:txBody>
      </p:sp>
      <p:sp>
        <p:nvSpPr>
          <p:cNvPr id="48" name="ZoneTexte 47"/>
          <p:cNvSpPr txBox="1"/>
          <p:nvPr/>
        </p:nvSpPr>
        <p:spPr>
          <a:xfrm>
            <a:off x="8517271" y="3896035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b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6357" y="2006266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Sum</a:t>
            </a:r>
            <a:r>
              <a:rPr lang="fr-FR" sz="1600" b="1" dirty="0" smtClean="0"/>
              <a:t> of state durations</a:t>
            </a:r>
            <a:endParaRPr lang="fr-FR" sz="1600" b="1" dirty="0"/>
          </a:p>
        </p:txBody>
      </p:sp>
      <p:sp>
        <p:nvSpPr>
          <p:cNvPr id="50" name="Rectangle 49"/>
          <p:cNvSpPr/>
          <p:nvPr/>
        </p:nvSpPr>
        <p:spPr>
          <a:xfrm>
            <a:off x="275010" y="2749036"/>
            <a:ext cx="1836985" cy="29794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/>
          <p:cNvSpPr/>
          <p:nvPr/>
        </p:nvSpPr>
        <p:spPr>
          <a:xfrm>
            <a:off x="518809" y="3454737"/>
            <a:ext cx="209906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864127" y="3457149"/>
            <a:ext cx="209906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1207486" y="3454737"/>
            <a:ext cx="744474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518809" y="3917436"/>
            <a:ext cx="2099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864127" y="3917436"/>
            <a:ext cx="2099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1207487" y="3917436"/>
            <a:ext cx="6214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18809" y="4860391"/>
            <a:ext cx="1310104" cy="58681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d1+d2+p1*d3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85994" y="4081730"/>
            <a:ext cx="1465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d1 + d2  +  p1*d3</a:t>
            </a:r>
            <a:endParaRPr lang="fr-FR" sz="1200" dirty="0"/>
          </a:p>
        </p:txBody>
      </p:sp>
      <p:sp>
        <p:nvSpPr>
          <p:cNvPr id="62" name="Flèche droite 61"/>
          <p:cNvSpPr/>
          <p:nvPr/>
        </p:nvSpPr>
        <p:spPr>
          <a:xfrm rot="5400000">
            <a:off x="1049698" y="4492546"/>
            <a:ext cx="229624" cy="18095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62"/>
          <p:cNvCxnSpPr/>
          <p:nvPr/>
        </p:nvCxnSpPr>
        <p:spPr>
          <a:xfrm>
            <a:off x="518809" y="3319992"/>
            <a:ext cx="0" cy="79198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828913" y="3319992"/>
            <a:ext cx="0" cy="79198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518809" y="3159198"/>
            <a:ext cx="131010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21191" y="2847604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1750741"/>
            <a:ext cx="2341796" cy="4315522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18893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3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31472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9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2"/>
                </a:solidFill>
              </a:rPr>
              <a:t>red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function</a:t>
            </a:r>
            <a:r>
              <a:rPr lang="fr-FR" dirty="0">
                <a:solidFill>
                  <a:schemeClr val="accent2"/>
                </a:solidFill>
              </a:rPr>
              <a:t> J</a:t>
            </a:r>
            <a:r>
              <a:rPr lang="fr-FR" dirty="0" smtClean="0">
                <a:solidFill>
                  <a:schemeClr val="accent2"/>
                </a:solidFill>
              </a:rPr>
              <a:t>3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473260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2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1"/>
                </a:solidFill>
              </a:rPr>
              <a:t>blue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function</a:t>
            </a:r>
            <a:r>
              <a:rPr lang="fr-FR" dirty="0" smtClean="0">
                <a:solidFill>
                  <a:schemeClr val="accent1"/>
                </a:solidFill>
              </a:rPr>
              <a:t> J1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64213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41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10530" y="2802807"/>
            <a:ext cx="66737" cy="20231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052897" y="2802807"/>
            <a:ext cx="25400" cy="1564374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746446" y="2809477"/>
            <a:ext cx="101123" cy="18654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3683718" y="2790371"/>
            <a:ext cx="255356" cy="157681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124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7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8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97581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1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728754" y="6390994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9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706142" y="1726013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 	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     	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07355" y="3809168"/>
            <a:ext cx="7163790" cy="49248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800" b="1" dirty="0" smtClean="0"/>
              <a:t>Interaction</a:t>
            </a:r>
            <a:endParaRPr lang="fr-FR" sz="20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538960" y="1604076"/>
            <a:ext cx="1556268" cy="5025323"/>
            <a:chOff x="587825" y="2367563"/>
            <a:chExt cx="2223769" cy="7082959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52" y="2367563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616801" y="5788696"/>
              <a:ext cx="6866452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63" y="2465612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24" y="2875688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872362" y="3129578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872362" y="2693689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07355" y="5335235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Statistics</a:t>
            </a:r>
            <a:r>
              <a:rPr lang="fr-FR" sz="2800" b="1" dirty="0" smtClean="0"/>
              <a:t>, </a:t>
            </a:r>
            <a:r>
              <a:rPr lang="fr-FR" sz="2800" b="1" dirty="0" err="1"/>
              <a:t>s</a:t>
            </a:r>
            <a:r>
              <a:rPr lang="fr-FR" sz="2800" b="1" dirty="0" err="1" smtClean="0"/>
              <a:t>pace</a:t>
            </a:r>
            <a:r>
              <a:rPr lang="fr-FR" sz="2800" b="1" dirty="0" smtClean="0"/>
              <a:t> time </a:t>
            </a:r>
            <a:r>
              <a:rPr lang="fr-FR" sz="2800" b="1" dirty="0" err="1" smtClean="0"/>
              <a:t>diagram</a:t>
            </a:r>
            <a:r>
              <a:rPr lang="fr-FR" sz="2800" b="1" dirty="0" smtClean="0"/>
              <a:t> </a:t>
            </a:r>
          </a:p>
        </p:txBody>
      </p: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07355" y="4572370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Dialog</a:t>
            </a:r>
            <a:r>
              <a:rPr lang="fr-FR" sz="2800" b="1" dirty="0" smtClean="0"/>
              <a:t> boxes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69963" y="1508238"/>
            <a:ext cx="7797800" cy="1991696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space réservé du contenu 5"/>
          <p:cNvSpPr txBox="1">
            <a:spLocks/>
          </p:cNvSpPr>
          <p:nvPr/>
        </p:nvSpPr>
        <p:spPr>
          <a:xfrm>
            <a:off x="1807355" y="604549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Localization</a:t>
            </a:r>
            <a:r>
              <a:rPr lang="fr-FR" sz="2800" b="1" dirty="0" smtClean="0"/>
              <a:t> and indentification of the </a:t>
            </a:r>
            <a:r>
              <a:rPr lang="fr-FR" sz="2800" b="1" dirty="0" err="1" smtClean="0"/>
              <a:t>problem</a:t>
            </a:r>
            <a:endParaRPr lang="fr-FR" sz="2800" b="1" dirty="0" smtClean="0"/>
          </a:p>
        </p:txBody>
      </p:sp>
      <p:pic>
        <p:nvPicPr>
          <p:cNvPr id="156674" name="Picture 2" descr="http://uxrepo.com/static/icon-sets/iconic/png32/512/000000/target-512-0000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91" y="5968652"/>
            <a:ext cx="772167" cy="8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24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25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2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58" y="1775460"/>
            <a:ext cx="7960364" cy="44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Hierarchical</a:t>
            </a:r>
            <a:r>
              <a:rPr lang="fr-FR" dirty="0" smtClean="0"/>
              <a:t>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Homogeneous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232470" y="1313149"/>
            <a:ext cx="1747741" cy="12353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avec flèche 19"/>
          <p:cNvCxnSpPr>
            <a:stCxn id="5" idx="6"/>
          </p:cNvCxnSpPr>
          <p:nvPr/>
        </p:nvCxnSpPr>
        <p:spPr>
          <a:xfrm>
            <a:off x="5980211" y="1930808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780923" y="174609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Full </a:t>
            </a:r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Heterogeneous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6" name="Ellipse 5"/>
          <p:cNvSpPr/>
          <p:nvPr/>
        </p:nvSpPr>
        <p:spPr>
          <a:xfrm>
            <a:off x="2672489" y="2743200"/>
            <a:ext cx="1248294" cy="13081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122"/>
          <p:cNvCxnSpPr/>
          <p:nvPr/>
        </p:nvCxnSpPr>
        <p:spPr>
          <a:xfrm>
            <a:off x="3943320" y="3353335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/>
          <p:cNvSpPr txBox="1"/>
          <p:nvPr/>
        </p:nvSpPr>
        <p:spPr>
          <a:xfrm>
            <a:off x="4691752" y="313583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5" name="Ellipse 124"/>
          <p:cNvSpPr/>
          <p:nvPr/>
        </p:nvSpPr>
        <p:spPr>
          <a:xfrm>
            <a:off x="5571204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lipse 125"/>
          <p:cNvSpPr/>
          <p:nvPr/>
        </p:nvSpPr>
        <p:spPr>
          <a:xfrm>
            <a:off x="6206139" y="4040154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lipse 126"/>
          <p:cNvSpPr/>
          <p:nvPr/>
        </p:nvSpPr>
        <p:spPr>
          <a:xfrm>
            <a:off x="6979700" y="4051299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/>
          <p:cNvSpPr/>
          <p:nvPr/>
        </p:nvSpPr>
        <p:spPr>
          <a:xfrm>
            <a:off x="7740852" y="4090335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lipse 120"/>
          <p:cNvSpPr/>
          <p:nvPr/>
        </p:nvSpPr>
        <p:spPr>
          <a:xfrm>
            <a:off x="5843858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</p:spPr>
            <p:txBody>
              <a:bodyPr>
                <a:normAutofit/>
              </a:bodyPr>
              <a:lstStyle/>
              <a:p>
                <a:r>
                  <a:rPr lang="fr-FR" sz="2400" b="1" dirty="0" smtClean="0"/>
                  <a:t>Hierarchical structure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fr-FR" sz="2400" b="1" dirty="0" smtClean="0"/>
              </a:p>
              <a:p>
                <a:r>
                  <a:rPr lang="fr-FR" sz="2400" b="1" dirty="0" smtClean="0"/>
                  <a:t>Temporal </a:t>
                </a:r>
                <a:r>
                  <a:rPr lang="fr-FR" sz="2400" b="1" dirty="0" err="1" smtClean="0"/>
                  <a:t>interval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 smtClean="0"/>
              </a:p>
              <a:p>
                <a:r>
                  <a:rPr lang="fr-FR" sz="2400" b="1" dirty="0" err="1" smtClean="0"/>
                  <a:t>Spatiotemporal</a:t>
                </a:r>
                <a:r>
                  <a:rPr lang="fr-FR" sz="2400" b="1" dirty="0" smtClean="0"/>
                  <a:t> area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×|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b="1" dirty="0" smtClean="0"/>
                  <a:t> </a:t>
                </a:r>
                <a:endParaRPr lang="fr-FR" sz="2400" b="1" dirty="0"/>
              </a:p>
              <a:p>
                <a:endParaRPr lang="fr-FR" sz="2400" dirty="0" smtClean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  <a:blipFill rotWithShape="0">
                <a:blip r:embed="rId3"/>
                <a:stretch>
                  <a:fillRect l="-987" t="-4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471096" y="387946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203713" y="358601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25366" y="387605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48" y="448755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9" y="447969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913575" y="194283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650512" y="209269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63721" y="209269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389647" y="238991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65274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733189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15420" y="253976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477600" y="256547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539792" y="253976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408131" y="278356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500366" y="238215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340940" y="277951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658773" y="27827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650512" y="253200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428893" y="253200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1140680" y="318275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877616" y="333260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290825" y="333260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616751" y="36298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292379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60294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442524" y="377968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704704" y="380539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766896" y="377968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635235" y="402348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727470" y="362207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68044" y="40194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85878" y="402264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877616" y="377192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655997" y="377192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008425" y="317280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745362" y="332265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158571" y="332265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484497" y="361987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160125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828039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310270" y="376972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572450" y="379543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634642" y="376972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502981" y="40135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595216" y="36121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435790" y="4009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753624" y="401269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745362" y="376196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523743" y="376196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36200" y="317280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684162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262778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841393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420009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670760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249375" y="271023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406605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670760" y="326464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249376" y="326464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670759" y="381904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670760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249375" y="437445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827991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670759" y="243251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15" y="385187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68" y="331088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98" y="276989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551" y="446404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/>
              <p:cNvSpPr txBox="1"/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fr-FR" sz="7200" b="1" dirty="0" smtClean="0"/>
              </a:p>
              <a:p>
                <a:endParaRPr lang="en-US" sz="7200" b="1" dirty="0"/>
              </a:p>
            </p:txBody>
          </p:sp>
        </mc:Choice>
        <mc:Fallback xmlns="">
          <p:sp>
            <p:nvSpPr>
              <p:cNvPr id="75" name="ZoneText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1115137" y="1295557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Resources</a:t>
            </a:r>
            <a:endParaRPr lang="en-US" sz="2800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6244129" y="1308103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Time</a:t>
            </a:r>
            <a:endParaRPr lang="en-US" sz="2800" b="1" dirty="0"/>
          </a:p>
        </p:txBody>
      </p:sp>
      <p:sp>
        <p:nvSpPr>
          <p:cNvPr id="74" name="ZoneTexte 73"/>
          <p:cNvSpPr txBox="1"/>
          <p:nvPr/>
        </p:nvSpPr>
        <p:spPr>
          <a:xfrm>
            <a:off x="3410264" y="225027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Cartesian</a:t>
            </a:r>
            <a:r>
              <a:rPr lang="fr-FR" b="1" dirty="0" smtClean="0"/>
              <a:t> </a:t>
            </a:r>
            <a:r>
              <a:rPr lang="fr-FR" b="1" dirty="0" err="1" smtClean="0"/>
              <a:t>product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1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3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971825" y="6362702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70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3338096" y="1308103"/>
            <a:ext cx="2075275" cy="1184009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6" y="2330069"/>
            <a:ext cx="3992689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015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6" y="2330069"/>
                          <a:ext cx="3992689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 flipH="1">
            <a:off x="4655139" y="1173643"/>
            <a:ext cx="11084" cy="147283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358458"/>
              </p:ext>
            </p:extLst>
          </p:nvPr>
        </p:nvGraphicFramePr>
        <p:xfrm>
          <a:off x="5121897" y="2990748"/>
          <a:ext cx="690431" cy="119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16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1897" y="2990748"/>
                        <a:ext cx="690431" cy="1198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61875"/>
              </p:ext>
            </p:extLst>
          </p:nvPr>
        </p:nvGraphicFramePr>
        <p:xfrm>
          <a:off x="6335254" y="4642591"/>
          <a:ext cx="695066" cy="768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17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35254" y="4642591"/>
                        <a:ext cx="695066" cy="768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855951"/>
              </p:ext>
            </p:extLst>
          </p:nvPr>
        </p:nvGraphicFramePr>
        <p:xfrm>
          <a:off x="5009351" y="4726471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18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9351" y="4726471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890102" y="2560817"/>
            <a:ext cx="328638" cy="408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5837903" y="3447691"/>
            <a:ext cx="671421" cy="10102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019343" y="3735697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6611090" y="4483358"/>
            <a:ext cx="0" cy="102224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5441701" y="4219823"/>
            <a:ext cx="0" cy="476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6202483" y="5433353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6775240" y="5428905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4130166" y="2558408"/>
            <a:ext cx="312716" cy="4384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93832"/>
              </p:ext>
            </p:extLst>
          </p:nvPr>
        </p:nvGraphicFramePr>
        <p:xfrm>
          <a:off x="3338096" y="3002510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19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38096" y="3002510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3921617" y="2825983"/>
            <a:ext cx="4533" cy="147074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3327234" y="4248754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4104650" y="4249984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090861"/>
              </p:ext>
            </p:extLst>
          </p:nvPr>
        </p:nvGraphicFramePr>
        <p:xfrm>
          <a:off x="5914052" y="5929854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20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14052" y="5929854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975947" y="171544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989141" y="357630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7088804" y="479718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6371719" y="350885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graphicFrame>
        <p:nvGraphicFramePr>
          <p:cNvPr id="51" name="Obje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37375"/>
              </p:ext>
            </p:extLst>
          </p:nvPr>
        </p:nvGraphicFramePr>
        <p:xfrm>
          <a:off x="7030320" y="5924502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21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30320" y="5924502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580148"/>
              </p:ext>
            </p:extLst>
          </p:nvPr>
        </p:nvGraphicFramePr>
        <p:xfrm>
          <a:off x="2914485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22" name="Visio" r:id="rId16" imgW="4867206" imgH="5953118" progId="Visio.Drawing.15">
                  <p:embed/>
                </p:oleObj>
              </mc:Choice>
              <mc:Fallback>
                <p:oleObj name="Visio" r:id="rId16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4485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37252"/>
              </p:ext>
            </p:extLst>
          </p:nvPr>
        </p:nvGraphicFramePr>
        <p:xfrm>
          <a:off x="3647876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23" name="Visio" r:id="rId18" imgW="4867206" imgH="5953118" progId="Visio.Drawing.15">
                  <p:embed/>
                </p:oleObj>
              </mc:Choice>
              <mc:Fallback>
                <p:oleObj name="Visio" r:id="rId18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47876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Connecteur droit 59"/>
          <p:cNvCxnSpPr/>
          <p:nvPr/>
        </p:nvCxnSpPr>
        <p:spPr>
          <a:xfrm flipH="1">
            <a:off x="2794072" y="5539708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H="1">
            <a:off x="2052884" y="5231847"/>
            <a:ext cx="803117" cy="12586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197876" y="6023547"/>
            <a:ext cx="0" cy="4669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017938" y="523184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89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8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2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6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9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22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3116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5021747" y="4674810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84933" y="467481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64199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901013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6843274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604282" y="4019316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65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66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3999" y="5206774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5" y="53096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6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7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9700" y="2010833"/>
            <a:ext cx="7112001" cy="4140200"/>
          </a:xfrm>
        </p:spPr>
        <p:txBody>
          <a:bodyPr>
            <a:normAutofit/>
          </a:bodyPr>
          <a:lstStyle/>
          <a:p>
            <a:r>
              <a:rPr lang="fr-FR" b="1" dirty="0" smtClean="0"/>
              <a:t>Top down </a:t>
            </a:r>
            <a:r>
              <a:rPr lang="fr-FR" b="1" dirty="0" err="1" smtClean="0"/>
              <a:t>approach</a:t>
            </a:r>
            <a:r>
              <a:rPr lang="fr-FR" b="1" dirty="0" smtClean="0"/>
              <a:t>: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Overview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6"/>
                </a:solidFill>
              </a:rPr>
              <a:t>Zoom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Filter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Details</a:t>
            </a:r>
            <a:r>
              <a:rPr lang="fr-FR" dirty="0" smtClean="0">
                <a:solidFill>
                  <a:schemeClr val="accent6"/>
                </a:solidFill>
              </a:rPr>
              <a:t> on </a:t>
            </a:r>
            <a:r>
              <a:rPr lang="fr-FR" dirty="0" err="1" smtClean="0">
                <a:solidFill>
                  <a:schemeClr val="accent6"/>
                </a:solidFill>
              </a:rPr>
              <a:t>demand</a:t>
            </a:r>
            <a:endParaRPr lang="fr-FR" dirty="0" smtClean="0">
              <a:solidFill>
                <a:schemeClr val="accent6"/>
              </a:solidFill>
            </a:endParaRPr>
          </a:p>
          <a:p>
            <a:r>
              <a:rPr lang="fr-FR" b="1" dirty="0" smtClean="0"/>
              <a:t>Performance:</a:t>
            </a:r>
          </a:p>
          <a:p>
            <a:pPr lvl="1"/>
            <a:r>
              <a:rPr lang="fr-FR" dirty="0" err="1" smtClean="0">
                <a:solidFill>
                  <a:schemeClr val="accent6"/>
                </a:solidFill>
              </a:rPr>
              <a:t>Aggregation</a:t>
            </a:r>
            <a:r>
              <a:rPr lang="fr-FR" dirty="0" smtClean="0">
                <a:solidFill>
                  <a:schemeClr val="accent6"/>
                </a:solidFill>
              </a:rPr>
              <a:t> </a:t>
            </a:r>
            <a:r>
              <a:rPr lang="fr-FR" dirty="0" err="1" smtClean="0">
                <a:solidFill>
                  <a:schemeClr val="accent6"/>
                </a:solidFill>
              </a:rPr>
              <a:t>algorithm</a:t>
            </a:r>
            <a:endParaRPr lang="fr-FR" dirty="0" smtClean="0">
              <a:solidFill>
                <a:schemeClr val="accent6"/>
              </a:solidFill>
            </a:endParaRPr>
          </a:p>
          <a:p>
            <a:pPr lvl="1"/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b="1" dirty="0" err="1" smtClean="0"/>
              <a:t>Reusability</a:t>
            </a:r>
            <a:r>
              <a:rPr lang="fr-FR" b="1" dirty="0" smtClean="0"/>
              <a:t>/</a:t>
            </a:r>
            <a:r>
              <a:rPr lang="fr-FR" b="1" dirty="0" err="1" smtClean="0"/>
              <a:t>Extendability</a:t>
            </a:r>
            <a:endParaRPr lang="fr-FR" b="1" dirty="0" smtClean="0"/>
          </a:p>
          <a:p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4301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10" y="4591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00605" y="2476500"/>
            <a:ext cx="509095" cy="1604433"/>
            <a:chOff x="1505312" y="4079109"/>
            <a:chExt cx="1306282" cy="4400477"/>
          </a:xfrm>
        </p:grpSpPr>
        <p:pic>
          <p:nvPicPr>
            <p:cNvPr id="9" name="Picture 6" descr="ey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312" y="4079109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ilter icon"/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list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30586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7" y="2921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3729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8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18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6459" y="3378200"/>
            <a:ext cx="6592342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212874" y="49278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Plug-ins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01013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3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794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60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38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56"/>
              </p:ext>
            </p:extLst>
          </p:nvPr>
        </p:nvGraphicFramePr>
        <p:xfrm>
          <a:off x="89691" y="3063875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32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063875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917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4585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Method to </a:t>
            </a:r>
            <a:r>
              <a:rPr lang="fr-FR" b="1" dirty="0" err="1" smtClean="0"/>
              <a:t>build</a:t>
            </a:r>
            <a:r>
              <a:rPr lang="fr-FR" b="1" dirty="0" smtClean="0"/>
              <a:t> </a:t>
            </a:r>
            <a:r>
              <a:rPr lang="fr-FR" b="1" dirty="0" err="1" smtClean="0"/>
              <a:t>overviews</a:t>
            </a:r>
            <a:r>
              <a:rPr lang="fr-FR" b="1" dirty="0" smtClean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 err="1" smtClean="0"/>
              <a:t>Appropriate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metrics</a:t>
            </a:r>
            <a:r>
              <a:rPr lang="fr-FR" sz="2400" dirty="0" smtClean="0"/>
              <a:t> </a:t>
            </a:r>
            <a:r>
              <a:rPr lang="fr-FR" sz="2400" dirty="0"/>
              <a:t>and </a:t>
            </a:r>
            <a:r>
              <a:rPr lang="fr-FR" sz="2400" b="1" dirty="0"/>
              <a:t>structure</a:t>
            </a:r>
            <a:r>
              <a:rPr lang="fr-FR" sz="2400" dirty="0"/>
              <a:t> for trace </a:t>
            </a:r>
            <a:r>
              <a:rPr lang="fr-FR" sz="2400" dirty="0" err="1" smtClean="0"/>
              <a:t>analysis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sz="2400" b="1" dirty="0" smtClean="0"/>
              <a:t>Temporal and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dirty="0" smtClean="0"/>
              <a:t>data </a:t>
            </a:r>
            <a:r>
              <a:rPr lang="fr-FR" sz="2400" dirty="0" err="1" smtClean="0"/>
              <a:t>aggregations</a:t>
            </a:r>
            <a:endParaRPr lang="fr-FR" sz="2400" dirty="0"/>
          </a:p>
          <a:p>
            <a:pPr lvl="1"/>
            <a:r>
              <a:rPr lang="fr-FR" b="1" dirty="0" err="1" smtClean="0"/>
              <a:t>Visualization</a:t>
            </a:r>
            <a:r>
              <a:rPr lang="fr-FR" b="1" dirty="0" smtClean="0"/>
              <a:t> techniques: </a:t>
            </a:r>
            <a:r>
              <a:rPr lang="fr-FR" dirty="0" smtClean="0"/>
              <a:t>data and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 smtClean="0"/>
          </a:p>
          <a:p>
            <a:r>
              <a:rPr lang="fr-FR" b="1" dirty="0" err="1" smtClean="0"/>
              <a:t>Implementation</a:t>
            </a:r>
            <a:endParaRPr lang="fr-FR" b="1" dirty="0" smtClean="0"/>
          </a:p>
          <a:p>
            <a:pPr lvl="1"/>
            <a:r>
              <a:rPr lang="fr-FR" dirty="0" err="1" smtClean="0"/>
              <a:t>Overviews</a:t>
            </a:r>
            <a:endParaRPr lang="fr-FR" dirty="0" smtClean="0"/>
          </a:p>
          <a:p>
            <a:pPr lvl="1"/>
            <a:r>
              <a:rPr lang="fr-FR" b="1" dirty="0" smtClean="0"/>
              <a:t>Interaction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/>
            <a:r>
              <a:rPr lang="fr-FR" dirty="0" smtClean="0"/>
              <a:t>Techniques </a:t>
            </a:r>
            <a:r>
              <a:rPr lang="fr-FR" dirty="0" err="1" smtClean="0"/>
              <a:t>ensuring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Spatial structures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5728770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522094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585596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6173702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3335717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340590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38321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431216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477399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584319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4216153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13784"/>
              </p:ext>
            </p:extLst>
          </p:nvPr>
        </p:nvGraphicFramePr>
        <p:xfrm>
          <a:off x="5867396" y="3166088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37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3166088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59190" y="6336268"/>
            <a:ext cx="5872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Beniamine</a:t>
            </a:r>
            <a:r>
              <a:rPr lang="fr-FR" b="1" dirty="0" smtClean="0"/>
              <a:t>, Corre, D. et al</a:t>
            </a:r>
            <a:r>
              <a:rPr lang="fr-FR" dirty="0" smtClean="0"/>
              <a:t>. </a:t>
            </a:r>
            <a:r>
              <a:rPr lang="fr-FR" dirty="0"/>
              <a:t>,</a:t>
            </a:r>
            <a:r>
              <a:rPr lang="fr-FR" dirty="0" smtClean="0"/>
              <a:t>RR 8694, </a:t>
            </a:r>
            <a:r>
              <a:rPr lang="fr-FR" dirty="0" err="1" smtClean="0"/>
              <a:t>Inria</a:t>
            </a:r>
            <a:r>
              <a:rPr lang="fr-FR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90" y="3294017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2627756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2627756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4447605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54000" y="1421296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Graphs, </a:t>
            </a:r>
            <a:r>
              <a:rPr lang="fr-FR" sz="2400" b="1" dirty="0" err="1" smtClean="0"/>
              <a:t>ordered</a:t>
            </a:r>
            <a:r>
              <a:rPr lang="fr-FR" sz="2400" b="1" dirty="0" smtClean="0"/>
              <a:t> set,…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Ex: Memory structure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Visual information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608566"/>
              </p:ext>
            </p:extLst>
          </p:nvPr>
        </p:nvGraphicFramePr>
        <p:xfrm>
          <a:off x="5668433" y="1527154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20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68433" y="1527154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 flipV="1">
            <a:off x="3200400" y="2099733"/>
            <a:ext cx="2468033" cy="18880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62389" y="3326889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Procedural</a:t>
            </a:r>
            <a:r>
              <a:rPr lang="fr-FR" sz="2400" b="1" dirty="0" smtClean="0"/>
              <a:t> Textures</a:t>
            </a:r>
            <a:endParaRPr lang="en-US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000" y="4215341"/>
            <a:ext cx="6247427" cy="198719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62389" y="3732239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Holten’s</a:t>
            </a:r>
            <a:r>
              <a:rPr lang="fr-FR" b="1" dirty="0" smtClean="0"/>
              <a:t> master </a:t>
            </a:r>
            <a:r>
              <a:rPr lang="fr-FR" b="1" dirty="0" err="1" smtClean="0"/>
              <a:t>thesis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25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err="1" smtClean="0"/>
              <a:t>Scaling</a:t>
            </a:r>
            <a:r>
              <a:rPr lang="fr-FR" sz="4000" dirty="0" smtClean="0"/>
              <a:t> </a:t>
            </a:r>
            <a:r>
              <a:rPr lang="fr-FR" sz="4000" dirty="0" err="1" smtClean="0"/>
              <a:t>interactivity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177305"/>
              </p:ext>
            </p:extLst>
          </p:nvPr>
        </p:nvGraphicFramePr>
        <p:xfrm>
          <a:off x="560891" y="2482178"/>
          <a:ext cx="8022218" cy="320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39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891" y="2482178"/>
                        <a:ext cx="8022218" cy="320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7241" y="1387309"/>
            <a:ext cx="7250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Aggregation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parallelization</a:t>
            </a:r>
            <a:endParaRPr lang="fr-FR" sz="2000" b="1" dirty="0" smtClean="0"/>
          </a:p>
          <a:p>
            <a:r>
              <a:rPr lang="fr-FR" sz="2000" dirty="0" err="1" smtClean="0"/>
              <a:t>Example</a:t>
            </a:r>
            <a:r>
              <a:rPr lang="fr-FR" sz="2000" dirty="0" smtClean="0"/>
              <a:t> : </a:t>
            </a:r>
            <a:r>
              <a:rPr lang="fr-FR" sz="2000" dirty="0" err="1" smtClean="0"/>
              <a:t>parallelization</a:t>
            </a:r>
            <a:r>
              <a:rPr lang="fr-FR" sz="2000" dirty="0" smtClean="0"/>
              <a:t> of </a:t>
            </a:r>
            <a:r>
              <a:rPr lang="fr-FR" sz="2000" dirty="0" err="1" smtClean="0"/>
              <a:t>quality</a:t>
            </a:r>
            <a:r>
              <a:rPr lang="fr-FR" sz="2000" dirty="0" smtClean="0"/>
              <a:t> </a:t>
            </a:r>
            <a:r>
              <a:rPr lang="fr-FR" sz="2000" dirty="0" err="1" smtClean="0"/>
              <a:t>measures</a:t>
            </a:r>
            <a:r>
              <a:rPr lang="fr-FR" sz="2000" dirty="0" smtClean="0"/>
              <a:t> </a:t>
            </a:r>
            <a:r>
              <a:rPr lang="fr-FR" sz="2000" dirty="0" err="1" smtClean="0"/>
              <a:t>using</a:t>
            </a:r>
            <a:r>
              <a:rPr lang="fr-FR" sz="2000" dirty="0" smtClean="0"/>
              <a:t> </a:t>
            </a:r>
            <a:r>
              <a:rPr lang="fr-FR" sz="2000" dirty="0" err="1" smtClean="0"/>
              <a:t>OpenMP</a:t>
            </a:r>
            <a:endParaRPr lang="fr-FR" sz="2000" dirty="0"/>
          </a:p>
          <a:p>
            <a:r>
              <a:rPr lang="fr-FR" sz="2000" b="1" dirty="0" smtClean="0"/>
              <a:t>(Mary-Andréa </a:t>
            </a:r>
            <a:r>
              <a:rPr lang="fr-FR" sz="2000" b="1" dirty="0" err="1" smtClean="0"/>
              <a:t>Rakotomanga</a:t>
            </a:r>
            <a:r>
              <a:rPr lang="fr-FR" sz="2000" b="1" dirty="0" smtClean="0"/>
              <a:t> – </a:t>
            </a:r>
            <a:r>
              <a:rPr lang="fr-FR" sz="2000" b="1" dirty="0" err="1" smtClean="0"/>
              <a:t>Intern</a:t>
            </a:r>
            <a:r>
              <a:rPr lang="fr-FR" sz="2000" b="1" dirty="0" smtClean="0"/>
              <a:t>)</a:t>
            </a:r>
            <a:endParaRPr lang="en-US" sz="2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67241" y="5849477"/>
            <a:ext cx="4530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Remote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execution</a:t>
            </a:r>
            <a:r>
              <a:rPr lang="fr-FR" sz="2000" b="1" dirty="0" smtClean="0"/>
              <a:t> on HPC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574673"/>
          </a:xfrm>
        </p:spPr>
        <p:txBody>
          <a:bodyPr>
            <a:noAutofit/>
          </a:bodyPr>
          <a:lstStyle/>
          <a:p>
            <a:r>
              <a:rPr lang="fr-FR" sz="4000" dirty="0" err="1" smtClean="0"/>
              <a:t>Reusability</a:t>
            </a:r>
            <a:r>
              <a:rPr lang="fr-FR" sz="4000" dirty="0" smtClean="0"/>
              <a:t>/</a:t>
            </a:r>
            <a:r>
              <a:rPr lang="fr-FR" sz="4000" dirty="0" err="1" smtClean="0"/>
              <a:t>Extendability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8" y="1564267"/>
            <a:ext cx="936725" cy="1289417"/>
          </a:xfrm>
          <a:prstGeom prst="rect">
            <a:avLst/>
          </a:prstGeom>
        </p:spPr>
      </p:pic>
      <p:pic>
        <p:nvPicPr>
          <p:cNvPr id="10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34" y="142159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8163" y="1713451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LGPL</a:t>
            </a:r>
          </a:p>
          <a:p>
            <a:r>
              <a:rPr lang="fr-FR" b="1" dirty="0" err="1" smtClean="0"/>
              <a:t>Generic</a:t>
            </a:r>
            <a:endParaRPr lang="en-US" b="1" dirty="0"/>
          </a:p>
        </p:txBody>
      </p:sp>
      <p:cxnSp>
        <p:nvCxnSpPr>
          <p:cNvPr id="13" name="Connecteur droit avec flèche 12"/>
          <p:cNvCxnSpPr>
            <a:endCxn id="17" idx="1"/>
          </p:cNvCxnSpPr>
          <p:nvPr/>
        </p:nvCxnSpPr>
        <p:spPr>
          <a:xfrm flipV="1">
            <a:off x="3124200" y="1800681"/>
            <a:ext cx="1911501" cy="2453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endCxn id="18" idx="1"/>
          </p:cNvCxnSpPr>
          <p:nvPr/>
        </p:nvCxnSpPr>
        <p:spPr>
          <a:xfrm>
            <a:off x="3159682" y="2046065"/>
            <a:ext cx="1876019" cy="1846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35701" y="1616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</a:t>
            </a:r>
            <a:r>
              <a:rPr lang="fr-FR" b="1" dirty="0" err="1" smtClean="0"/>
              <a:t>analysis</a:t>
            </a:r>
            <a:r>
              <a:rPr lang="fr-FR" b="1" dirty="0" smtClean="0"/>
              <a:t> </a:t>
            </a:r>
            <a:r>
              <a:rPr lang="fr-FR" b="1" dirty="0" err="1" smtClean="0"/>
              <a:t>tools</a:t>
            </a:r>
            <a:endParaRPr lang="en-U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035701" y="2046065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64185" y="468616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r>
              <a:rPr lang="fr-FR" sz="1400" i="1" dirty="0" smtClean="0"/>
              <a:t> modules</a:t>
            </a:r>
            <a:endParaRPr lang="en-US" sz="1400" i="1" dirty="0"/>
          </a:p>
        </p:txBody>
      </p:sp>
      <p:cxnSp>
        <p:nvCxnSpPr>
          <p:cNvPr id="26" name="Connecteur droit avec flèche 25"/>
          <p:cNvCxnSpPr>
            <a:endCxn id="27" idx="1"/>
          </p:cNvCxnSpPr>
          <p:nvPr/>
        </p:nvCxnSpPr>
        <p:spPr>
          <a:xfrm flipV="1">
            <a:off x="3139566" y="3329150"/>
            <a:ext cx="1896135" cy="6102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5035701" y="31444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metrics</a:t>
            </a:r>
            <a:endParaRPr lang="en-US" b="1" dirty="0"/>
          </a:p>
        </p:txBody>
      </p:sp>
      <p:cxnSp>
        <p:nvCxnSpPr>
          <p:cNvPr id="28" name="Connecteur droit avec flèche 27"/>
          <p:cNvCxnSpPr>
            <a:endCxn id="31" idx="1"/>
          </p:cNvCxnSpPr>
          <p:nvPr/>
        </p:nvCxnSpPr>
        <p:spPr>
          <a:xfrm flipV="1">
            <a:off x="3139566" y="3693950"/>
            <a:ext cx="1896135" cy="2454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035701" y="350928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aggregations</a:t>
            </a:r>
            <a:endParaRPr lang="en-US" b="1" dirty="0"/>
          </a:p>
        </p:txBody>
      </p:sp>
      <p:cxnSp>
        <p:nvCxnSpPr>
          <p:cNvPr id="32" name="Connecteur droit avec flèche 31"/>
          <p:cNvCxnSpPr>
            <a:endCxn id="35" idx="1"/>
          </p:cNvCxnSpPr>
          <p:nvPr/>
        </p:nvCxnSpPr>
        <p:spPr>
          <a:xfrm>
            <a:off x="3139566" y="3939361"/>
            <a:ext cx="1896135" cy="145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5035701" y="390007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visualizations</a:t>
            </a:r>
            <a:endParaRPr lang="en-US" b="1" dirty="0"/>
          </a:p>
        </p:txBody>
      </p:sp>
      <p:cxnSp>
        <p:nvCxnSpPr>
          <p:cNvPr id="36" name="Connecteur droit avec flèche 35"/>
          <p:cNvCxnSpPr>
            <a:endCxn id="40" idx="1"/>
          </p:cNvCxnSpPr>
          <p:nvPr/>
        </p:nvCxnSpPr>
        <p:spPr>
          <a:xfrm>
            <a:off x="3139566" y="3939361"/>
            <a:ext cx="1896135" cy="5361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035701" y="429086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1843665" y="37546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1" y="5493780"/>
            <a:ext cx="954315" cy="954315"/>
          </a:xfrm>
          <a:prstGeom prst="rect">
            <a:avLst/>
          </a:prstGeom>
        </p:spPr>
      </p:pic>
      <p:cxnSp>
        <p:nvCxnSpPr>
          <p:cNvPr id="68" name="Connecteur droit avec flèche 67"/>
          <p:cNvCxnSpPr>
            <a:endCxn id="78" idx="1"/>
          </p:cNvCxnSpPr>
          <p:nvPr/>
        </p:nvCxnSpPr>
        <p:spPr>
          <a:xfrm flipV="1">
            <a:off x="3139566" y="5713275"/>
            <a:ext cx="1881221" cy="200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20853" y="630098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endParaRPr lang="en-US" sz="1400" i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5020787" y="5390109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associated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endParaRPr lang="fr-FR" b="1" dirty="0" smtClean="0"/>
          </a:p>
          <a:p>
            <a:r>
              <a:rPr lang="fr-FR" b="1" dirty="0" smtClean="0"/>
              <a:t>a </a:t>
            </a:r>
            <a:r>
              <a:rPr lang="fr-FR" b="1" dirty="0" err="1" smtClean="0"/>
              <a:t>particular</a:t>
            </a:r>
            <a:r>
              <a:rPr lang="fr-FR" b="1" dirty="0" smtClean="0"/>
              <a:t> format</a:t>
            </a:r>
            <a:endParaRPr lang="en-US" b="1" dirty="0"/>
          </a:p>
        </p:txBody>
      </p:sp>
      <p:cxnSp>
        <p:nvCxnSpPr>
          <p:cNvPr id="79" name="Connecteur droit avec flèche 78"/>
          <p:cNvCxnSpPr>
            <a:endCxn id="84" idx="1"/>
          </p:cNvCxnSpPr>
          <p:nvPr/>
        </p:nvCxnSpPr>
        <p:spPr>
          <a:xfrm>
            <a:off x="3139566" y="5932859"/>
            <a:ext cx="1881221" cy="4688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1875072" y="57291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5020787" y="6078565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Can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integrated</a:t>
            </a:r>
            <a:r>
              <a:rPr lang="fr-FR" b="1" dirty="0" smtClean="0"/>
              <a:t> in</a:t>
            </a:r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environments</a:t>
            </a:r>
            <a:endParaRPr lang="en-US" b="1" dirty="0"/>
          </a:p>
        </p:txBody>
      </p:sp>
      <p:pic>
        <p:nvPicPr>
          <p:cNvPr id="14745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1" y="3563431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2" y="2326015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10" y="4084738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3" y="6037152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4791" y="5778500"/>
            <a:ext cx="8648700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attention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b="1" smtClean="0"/>
              <a:pPr/>
              <a:t>79</a:t>
            </a:fld>
            <a:endParaRPr lang="fr-FR" b="1" dirty="0"/>
          </a:p>
        </p:txBody>
      </p:sp>
      <p:grpSp>
        <p:nvGrpSpPr>
          <p:cNvPr id="10" name="Groupe 9"/>
          <p:cNvGrpSpPr/>
          <p:nvPr/>
        </p:nvGrpSpPr>
        <p:grpSpPr>
          <a:xfrm>
            <a:off x="1081561" y="3018100"/>
            <a:ext cx="3066142" cy="2209041"/>
            <a:chOff x="254000" y="1566525"/>
            <a:chExt cx="6247427" cy="4636015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7923764"/>
                </p:ext>
              </p:extLst>
            </p:nvPr>
          </p:nvGraphicFramePr>
          <p:xfrm>
            <a:off x="1395779" y="1566525"/>
            <a:ext cx="3133134" cy="2343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45" name="Visio" r:id="rId3" imgW="7143904" imgH="5343623" progId="Visio.Drawing.15">
                    <p:embed/>
                  </p:oleObj>
                </mc:Choice>
                <mc:Fallback>
                  <p:oleObj name="Visio" r:id="rId3" imgW="7143904" imgH="5343623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95779" y="1566525"/>
                          <a:ext cx="3133134" cy="23435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Connecteur droit avec flèche 5"/>
            <p:cNvCxnSpPr/>
            <p:nvPr/>
          </p:nvCxnSpPr>
          <p:spPr>
            <a:xfrm flipV="1">
              <a:off x="701879" y="2459236"/>
              <a:ext cx="693900" cy="175610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4000" y="4215341"/>
              <a:ext cx="6247427" cy="1987199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/>
          <a:srcRect b="24701"/>
          <a:stretch/>
        </p:blipFill>
        <p:spPr>
          <a:xfrm>
            <a:off x="4843589" y="485525"/>
            <a:ext cx="936725" cy="970920"/>
          </a:xfrm>
          <a:prstGeom prst="rect">
            <a:avLst/>
          </a:prstGeom>
        </p:spPr>
      </p:pic>
      <p:pic>
        <p:nvPicPr>
          <p:cNvPr id="24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5" y="21833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419" y="593388"/>
            <a:ext cx="954315" cy="954315"/>
          </a:xfrm>
          <a:prstGeom prst="rect">
            <a:avLst/>
          </a:prstGeom>
        </p:spPr>
      </p:pic>
      <p:pic>
        <p:nvPicPr>
          <p:cNvPr id="2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44" y="337482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536621" y="218338"/>
            <a:ext cx="3842657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30" name="ZoneTexte 29"/>
          <p:cNvSpPr txBox="1"/>
          <p:nvPr/>
        </p:nvSpPr>
        <p:spPr>
          <a:xfrm>
            <a:off x="4710793" y="1681780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Extendability</a:t>
            </a:r>
            <a:r>
              <a:rPr lang="fr-FR" b="1" dirty="0" smtClean="0"/>
              <a:t>/</a:t>
            </a:r>
            <a:r>
              <a:rPr lang="fr-FR" b="1" dirty="0" err="1" smtClean="0"/>
              <a:t>Reusability</a:t>
            </a:r>
            <a:endParaRPr lang="fr-FR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1166960" y="2471087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Visual Information</a:t>
            </a:r>
            <a:endParaRPr lang="fr-FR" b="1" dirty="0"/>
          </a:p>
        </p:txBody>
      </p:sp>
      <p:pic>
        <p:nvPicPr>
          <p:cNvPr id="33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1" y="745902"/>
            <a:ext cx="624941" cy="6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29" y="512172"/>
            <a:ext cx="877827" cy="8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830" y="218337"/>
            <a:ext cx="1175035" cy="11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1143199" y="1604573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Scaling</a:t>
            </a:r>
            <a:r>
              <a:rPr lang="fr-FR" b="1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graphicFrame>
        <p:nvGraphicFramePr>
          <p:cNvPr id="37" name="Obje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06648"/>
              </p:ext>
            </p:extLst>
          </p:nvPr>
        </p:nvGraphicFramePr>
        <p:xfrm>
          <a:off x="5520014" y="3112713"/>
          <a:ext cx="2648720" cy="203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6" name="Visio" r:id="rId11" imgW="7762747" imgH="5953118" progId="Visio.Drawing.15">
                  <p:embed/>
                </p:oleObj>
              </mc:Choice>
              <mc:Fallback>
                <p:oleObj name="Visio" r:id="rId11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0014" y="3112713"/>
                        <a:ext cx="2648720" cy="203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ZoneTexte 37"/>
          <p:cNvSpPr txBox="1"/>
          <p:nvPr/>
        </p:nvSpPr>
        <p:spPr>
          <a:xfrm>
            <a:off x="5689381" y="247108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Space</a:t>
            </a:r>
            <a:r>
              <a:rPr lang="fr-FR" b="1" dirty="0" smtClean="0"/>
              <a:t> structure</a:t>
            </a:r>
            <a:endParaRPr lang="fr-FR" b="1" dirty="0"/>
          </a:p>
        </p:txBody>
      </p:sp>
      <p:sp>
        <p:nvSpPr>
          <p:cNvPr id="39" name="Rectangle 38"/>
          <p:cNvSpPr/>
          <p:nvPr/>
        </p:nvSpPr>
        <p:spPr>
          <a:xfrm>
            <a:off x="914400" y="186530"/>
            <a:ext cx="2777465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0" name="Rectangle 39"/>
          <p:cNvSpPr/>
          <p:nvPr/>
        </p:nvSpPr>
        <p:spPr>
          <a:xfrm>
            <a:off x="859613" y="2911770"/>
            <a:ext cx="3385816" cy="2433115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1" name="Rectangle 40"/>
          <p:cNvSpPr/>
          <p:nvPr/>
        </p:nvSpPr>
        <p:spPr>
          <a:xfrm>
            <a:off x="5370517" y="2911770"/>
            <a:ext cx="2798217" cy="243405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7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44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3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7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90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1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980277" y="1829219"/>
            <a:ext cx="2691509" cy="357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163446" y="2572976"/>
            <a:ext cx="2290299" cy="2983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467408" y="3279615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97940" y="3282031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326031" y="3279615"/>
            <a:ext cx="928188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6467408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897940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326032" y="3742930"/>
            <a:ext cx="7747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67408" y="4687138"/>
            <a:ext cx="1633399" cy="58759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426497" y="3828979"/>
            <a:ext cx="1827723" cy="30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15" name="Flèche droite 14"/>
          <p:cNvSpPr/>
          <p:nvPr/>
        </p:nvSpPr>
        <p:spPr>
          <a:xfrm rot="5400000">
            <a:off x="7157485" y="4296597"/>
            <a:ext cx="229929" cy="2256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64674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81008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6467408" y="2983684"/>
            <a:ext cx="163339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719732" y="2671675"/>
            <a:ext cx="1166695" cy="33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972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93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10884</TotalTime>
  <Words>4172</Words>
  <Application>Microsoft Office PowerPoint</Application>
  <PresentationFormat>Affichage à l'écran (4:3)</PresentationFormat>
  <Paragraphs>1479</Paragraphs>
  <Slides>110</Slides>
  <Notes>76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110</vt:i4>
      </vt:variant>
    </vt:vector>
  </HeadingPairs>
  <TitlesOfParts>
    <vt:vector size="118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Spatiotemporal Aggregation for Execution Trace Visualization</vt:lpstr>
      <vt:lpstr>Context</vt:lpstr>
      <vt:lpstr>TS Record use case</vt:lpstr>
      <vt:lpstr>May the quality of service be with you</vt:lpstr>
      <vt:lpstr>Debugging this application is difficult !</vt:lpstr>
      <vt:lpstr>How to find the sources of our perturbations?</vt:lpstr>
      <vt:lpstr>Analysis flow</vt:lpstr>
      <vt:lpstr>Space time diagram</vt:lpstr>
      <vt:lpstr>Space time diagram</vt:lpstr>
      <vt:lpstr>Trace analysis tools</vt:lpstr>
      <vt:lpstr>A top down approach is necessary</vt:lpstr>
      <vt:lpstr>Overviews are not satisfying</vt:lpstr>
      <vt:lpstr>Présentation PowerPoint</vt:lpstr>
      <vt:lpstr>How to build a good overview?</vt:lpstr>
      <vt:lpstr>Outline</vt:lpstr>
      <vt:lpstr>Temporal Overview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Temporal analysis</vt:lpstr>
      <vt:lpstr>Difficulties </vt:lpstr>
      <vt:lpstr>Discretize and fill the microscopic model</vt:lpstr>
      <vt:lpstr>Choice of the metrics</vt:lpstr>
      <vt:lpstr>Task s1 – purple function J5</vt:lpstr>
      <vt:lpstr>Task s1 – red function J3</vt:lpstr>
      <vt:lpstr>Task s1 – blue function J1</vt:lpstr>
      <vt:lpstr>Task s2</vt:lpstr>
      <vt:lpstr>Whole microscopic model</vt:lpstr>
      <vt:lpstr>Visualize the trace abstraction</vt:lpstr>
      <vt:lpstr>Stacked bar chart visual aggregation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Hierarchical structure</vt:lpstr>
      <vt:lpstr>Spatiotemporal Overview</vt:lpstr>
      <vt:lpstr>Homogeneous behavior</vt:lpstr>
      <vt:lpstr>Heterogeneous behavior</vt:lpstr>
      <vt:lpstr>Constrain the partition</vt:lpstr>
      <vt:lpstr>Aggregate the microscopic model</vt:lpstr>
      <vt:lpstr>Forbidden Aggregates</vt:lpstr>
      <vt:lpstr>Sequence of temporal and spatial cuts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Difficulties </vt:lpstr>
      <vt:lpstr>Ocelotl</vt:lpstr>
      <vt:lpstr>Ocelotl</vt:lpstr>
      <vt:lpstr>Ocelotl</vt:lpstr>
      <vt:lpstr>Constrained zoom</vt:lpstr>
      <vt:lpstr>Constrained zoom</vt:lpstr>
      <vt:lpstr>Content of visual aggregates</vt:lpstr>
      <vt:lpstr>How to improve performance?</vt:lpstr>
      <vt:lpstr>Avoid useless recomputation during interaction</vt:lpstr>
      <vt:lpstr>Improving trace reading </vt:lpstr>
      <vt:lpstr>Microscopic Model Cache</vt:lpstr>
      <vt:lpstr>In practice…</vt:lpstr>
      <vt:lpstr>Conclusion and Future Work</vt:lpstr>
      <vt:lpstr>Summary of my contributions</vt:lpstr>
      <vt:lpstr>Spatial structures</vt:lpstr>
      <vt:lpstr>Visual information</vt:lpstr>
      <vt:lpstr>Scaling interactivity</vt:lpstr>
      <vt:lpstr>Reusability/Extendability</vt:lpstr>
      <vt:lpstr>Thank you for your kind attention</vt:lpstr>
      <vt:lpstr>Backup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Présentation PowerPoint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  <vt:lpstr>Influence of the hierarchy</vt:lpstr>
      <vt:lpstr>Influence of the hierarchy</vt:lpstr>
      <vt:lpstr>Influence of the hierarchy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955</cp:revision>
  <dcterms:created xsi:type="dcterms:W3CDTF">2015-05-04T13:17:04Z</dcterms:created>
  <dcterms:modified xsi:type="dcterms:W3CDTF">2015-07-15T12:40:56Z</dcterms:modified>
</cp:coreProperties>
</file>